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p:scale>
          <a:sx n="33" d="100"/>
          <a:sy n="33" d="100"/>
        </p:scale>
        <p:origin x="822" y="-1263"/>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png"/><Relationship Id="rId18" Type="http://schemas.microsoft.com/office/2007/relationships/hdphoto" Target="../media/hdphoto8.wdp"/><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microsoft.com/office/2007/relationships/hdphoto" Target="../media/hdphoto5.wdp"/><Relationship Id="rId17" Type="http://schemas.openxmlformats.org/officeDocument/2006/relationships/image" Target="../media/image9.png"/><Relationship Id="rId2" Type="http://schemas.openxmlformats.org/officeDocument/2006/relationships/notesSlide" Target="../notesSlides/notesSlide1.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6.png"/><Relationship Id="rId24" Type="http://schemas.microsoft.com/office/2007/relationships/hdphoto" Target="../media/hdphoto11.wdp"/><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10" Type="http://schemas.microsoft.com/office/2007/relationships/hdphoto" Target="../media/hdphoto4.wdp"/><Relationship Id="rId19"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5.png"/><Relationship Id="rId14" Type="http://schemas.microsoft.com/office/2007/relationships/hdphoto" Target="../media/hdphoto6.wdp"/><Relationship Id="rId22"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7000"/>
                    </a14:imgEffect>
                    <a14:imgEffect>
                      <a14:saturation sat="0"/>
                    </a14:imgEffect>
                  </a14:imgLayer>
                </a14:imgProps>
              </a:ext>
            </a:extLst>
          </a:blip>
          <a:srcRect l="12574" t="5790" r="7195" b="31454"/>
          <a:stretch/>
        </p:blipFill>
        <p:spPr>
          <a:xfrm>
            <a:off x="17907000" y="21395310"/>
            <a:ext cx="24231600" cy="6415304"/>
          </a:xfrm>
          <a:prstGeom prst="rect">
            <a:avLst/>
          </a:prstGeom>
          <a:effectLst>
            <a:softEdge rad="0"/>
          </a:effectLst>
        </p:spPr>
      </p:pic>
      <p:sp>
        <p:nvSpPr>
          <p:cNvPr id="15" name="Rectangle 14">
            <a:extLst>
              <a:ext uri="{FF2B5EF4-FFF2-40B4-BE49-F238E27FC236}">
                <a16:creationId xmlns:a16="http://schemas.microsoft.com/office/drawing/2014/main" id="{658C606F-6F45-46F4-A44D-AC2C77DB4E92}"/>
              </a:ext>
            </a:extLst>
          </p:cNvPr>
          <p:cNvSpPr/>
          <p:nvPr/>
        </p:nvSpPr>
        <p:spPr bwMode="auto">
          <a:xfrm>
            <a:off x="29347245" y="14413816"/>
            <a:ext cx="12949918" cy="7074584"/>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537905"/>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03709"/>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4432834" y="889639"/>
            <a:ext cx="18010565" cy="2310761"/>
          </a:xfrm>
          <a:prstGeom prst="rect">
            <a:avLst/>
          </a:prstGeom>
          <a:noFill/>
          <a:ln w="9525">
            <a:noFill/>
            <a:miter lim="800000"/>
            <a:headEnd/>
            <a:tailEnd/>
          </a:ln>
          <a:effectLst/>
        </p:spPr>
        <p:txBody>
          <a:bodyPr wrap="square">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r>
              <a:rPr lang="en-US" sz="6000" dirty="0">
                <a:solidFill>
                  <a:srgbClr val="524727"/>
                </a:solidFill>
                <a:latin typeface="Arial" charset="0"/>
              </a:rPr>
              <a:t>, Rolf Anderson </a:t>
            </a: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Abstract</a:t>
            </a:r>
          </a:p>
          <a:p>
            <a:pPr algn="just">
              <a:spcBef>
                <a:spcPct val="50000"/>
              </a:spcBef>
            </a:pPr>
            <a:r>
              <a:rPr lang="en-US" sz="30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side mounted screen.</a:t>
            </a:r>
          </a:p>
        </p:txBody>
      </p:sp>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337212"/>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581991"/>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458763"/>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650863"/>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643546"/>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645270"/>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648710"/>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600200" y="16247558"/>
            <a:ext cx="12949918" cy="4108817"/>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Detection and Identification</a:t>
            </a:r>
          </a:p>
          <a:p>
            <a:pPr algn="just">
              <a:spcBef>
                <a:spcPct val="50000"/>
              </a:spcBef>
            </a:pPr>
            <a:r>
              <a:rPr lang="en-US" sz="3000" dirty="0"/>
              <a:t>Target detection and identification is primarily achieved through the implementation of a machine learning based algorithm. A </a:t>
            </a:r>
            <a:r>
              <a:rPr lang="en-US" sz="3000" i="1" dirty="0"/>
              <a:t>Convolutional Neural Network </a:t>
            </a:r>
            <a:r>
              <a:rPr lang="en-US" sz="3000" dirty="0"/>
              <a:t>(CNN) was trained on a dataset of nearly 3,000 photos of the three targets in order to create a comprehensive profile of what the targets looked in the eyes of a digital camera. This training process is outlined in Figure 2. The resulting model was then used to analyze incoming camera data to locate and identify any potential targets in the field of view.</a:t>
            </a:r>
            <a:endParaRPr lang="en-US" sz="30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8439419"/>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Tracking</a:t>
            </a:r>
          </a:p>
          <a:p>
            <a:pPr algn="just">
              <a:spcBef>
                <a:spcPct val="50000"/>
              </a:spcBef>
            </a:pPr>
            <a:r>
              <a:rPr lang="en-US" sz="3000" dirty="0"/>
              <a:t>Target tracking is accomplished using a hybridized algorithm known as KCF, or </a:t>
            </a:r>
            <a:r>
              <a:rPr lang="en-US" sz="3000" i="1" dirty="0"/>
              <a:t>Kernelized Correlation Filters</a:t>
            </a:r>
            <a:r>
              <a:rPr lang="en-US" sz="3000" dirty="0"/>
              <a:t>. We chose this algorithm due to its high speed, exceptional accuracy, and excellent failure detection. Unfortunately, KCF does not recover well from full occlusion, but it is able to recover from this using the target detection and identification capabilities of the machine learning model.</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3375" y="11658600"/>
            <a:ext cx="12949918" cy="4570482"/>
          </a:xfrm>
          <a:prstGeom prst="rect">
            <a:avLst/>
          </a:prstGeom>
          <a:noFill/>
          <a:ln w="9525">
            <a:noFill/>
            <a:miter lim="800000"/>
            <a:headEnd/>
            <a:tailEnd/>
          </a:ln>
          <a:effectLst/>
        </p:spPr>
        <p:txBody>
          <a:bodyPr wrap="square">
            <a:spAutoFit/>
          </a:bodyPr>
          <a:lstStyle/>
          <a:p>
            <a:pPr algn="ctr">
              <a:spcBef>
                <a:spcPct val="50000"/>
              </a:spcBef>
            </a:pPr>
            <a:r>
              <a:rPr lang="en-US" sz="3600" b="1" u="sng" dirty="0"/>
              <a:t>Data Collection and Analysis</a:t>
            </a:r>
          </a:p>
          <a:p>
            <a:pPr algn="just">
              <a:spcBef>
                <a:spcPct val="50000"/>
              </a:spcBef>
            </a:pPr>
            <a:r>
              <a:rPr lang="en-US" sz="3000" dirty="0"/>
              <a:t>To properly analyze incoming image data, we must first determine and analyze key characteristics of our target. The three chosen targets as shown in Figure 1 were photographed over 1,000 times each in varying lighting conditions and at varying angles, distances, and varying degrees of occlusion. This provided us with a set of testing data and training data for our machine learning based target detection and identification algorithm. We also analyzed the colors and markings of the targets in addition to the angle of the target relative to the camera and the lighting conditions. This was later used to create an object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15470641" y="14873229"/>
            <a:ext cx="12949918" cy="5955476"/>
          </a:xfrm>
          <a:prstGeom prst="rect">
            <a:avLst/>
          </a:prstGeom>
          <a:noFill/>
          <a:ln w="9525">
            <a:noFill/>
            <a:miter lim="800000"/>
            <a:headEnd/>
            <a:tailEnd/>
          </a:ln>
          <a:effectLst/>
        </p:spPr>
        <p:txBody>
          <a:bodyPr wrap="square">
            <a:spAutoFit/>
          </a:bodyPr>
          <a:lstStyle/>
          <a:p>
            <a:pPr algn="ctr">
              <a:spcBef>
                <a:spcPct val="50000"/>
              </a:spcBef>
            </a:pPr>
            <a:r>
              <a:rPr lang="en-US" sz="3600" b="1" u="sng" dirty="0"/>
              <a:t>User Feedback</a:t>
            </a:r>
          </a:p>
          <a:p>
            <a:pPr algn="just">
              <a:spcBef>
                <a:spcPct val="50000"/>
              </a:spcBef>
            </a:pPr>
            <a:r>
              <a:rPr lang="en-US" sz="3000" dirty="0"/>
              <a:t>Mounted on the Nerf Blaster is a screen that displays the current camera feed to the user. A reticule representing the center of where the blaster should shoot is displayed on-screen in light blue while the center of the target is highlighted on-screen with a bright red circle. In addition to this, a dark blue rectangle is displayed to represent the shape and location of the target. Displayed from the center of the target to the reticule is a green arrow indicating the error in aim. Figures 3 and 4 represent the tracking capabilities of the algorithm with a static target and a dynamic background, while Figures 5 and 6 represent the object detection and identification properties of the algorithm with other targets. Figure 7 depicts the user approaching the target as they react to on-screen feedback while Figure 8 depicts a failure of the tracking algorithm after prolonged occlusion of the target.</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347245" y="8440834"/>
            <a:ext cx="12949918" cy="5955476"/>
          </a:xfrm>
          <a:prstGeom prst="rect">
            <a:avLst/>
          </a:prstGeom>
          <a:noFill/>
          <a:ln w="9525">
            <a:noFill/>
            <a:miter lim="800000"/>
            <a:headEnd/>
            <a:tailEnd/>
          </a:ln>
          <a:effectLst/>
        </p:spPr>
        <p:txBody>
          <a:bodyPr wrap="square">
            <a:spAutoFit/>
          </a:bodyPr>
          <a:lstStyle/>
          <a:p>
            <a:pPr algn="ctr">
              <a:spcBef>
                <a:spcPct val="50000"/>
              </a:spcBef>
            </a:pPr>
            <a:r>
              <a:rPr lang="en-US" sz="3600" b="1" u="sng" dirty="0"/>
              <a:t>Conclusion and Analysis</a:t>
            </a:r>
          </a:p>
          <a:p>
            <a:pPr algn="just">
              <a:spcBef>
                <a:spcPct val="50000"/>
              </a:spcBef>
            </a:pPr>
            <a:r>
              <a:rPr lang="en-US" sz="3000" dirty="0"/>
              <a:t>Overall, the CNN based algorithm performed poorly in comparison to the purely algorithmic KCF solution. We found that the CNN had many issues with identifying the cans primarily due to the low resolution of the target. The CNN overall did much better once the camera resolution was increased, but due to the low processing power available and the low native resolution of the screen used, the maximum resolution we could feasibly use was 640x480. In contrast, the algorithmic solution tracked its targets exceptionally well, but struggled to maintain focus on the target once the lighting conditions changed. We expect both algorithms to increase substantially in effectiveness once a different camera is implemented with either a higher native resolution or an optical zoom feature, in addition to a processor with more resources available.</a:t>
            </a:r>
          </a:p>
        </p:txBody>
      </p:sp>
      <p:sp>
        <p:nvSpPr>
          <p:cNvPr id="32" name="Text Box 18">
            <a:extLst>
              <a:ext uri="{FF2B5EF4-FFF2-40B4-BE49-F238E27FC236}">
                <a16:creationId xmlns:a16="http://schemas.microsoft.com/office/drawing/2014/main" id="{914F3F41-FE57-43B8-8B34-0B5AF2F3A45C}"/>
              </a:ext>
            </a:extLst>
          </p:cNvPr>
          <p:cNvSpPr txBox="1">
            <a:spLocks noChangeArrowheads="1"/>
          </p:cNvSpPr>
          <p:nvPr/>
        </p:nvSpPr>
        <p:spPr bwMode="auto">
          <a:xfrm>
            <a:off x="15467012" y="11656324"/>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Hardware Implementation</a:t>
            </a:r>
          </a:p>
          <a:p>
            <a:pPr algn="just">
              <a:spcBef>
                <a:spcPct val="50000"/>
              </a:spcBef>
            </a:pPr>
            <a:r>
              <a:rPr lang="en-US" sz="3000" dirty="0"/>
              <a:t>As a proof of concept, we took our two algorithms and implemented them as a camera-based, rail mounted tactical scope attachment for a Nerf Blaster. The computational side is supported by a Raspberry Pi 3 connected to a camera, while power is sourced from the batteries inside the Nerf Blaster. Attached to the barrel of the blaster is an RGB LED light ring to normalize the brightness of the target.</a:t>
            </a:r>
          </a:p>
        </p:txBody>
      </p:sp>
      <p:sp>
        <p:nvSpPr>
          <p:cNvPr id="33" name="TextBox 32">
            <a:extLst>
              <a:ext uri="{FF2B5EF4-FFF2-40B4-BE49-F238E27FC236}">
                <a16:creationId xmlns:a16="http://schemas.microsoft.com/office/drawing/2014/main" id="{CA744B6D-2472-429F-BBAD-7B8804DEB9A0}"/>
              </a:ext>
            </a:extLst>
          </p:cNvPr>
          <p:cNvSpPr txBox="1"/>
          <p:nvPr/>
        </p:nvSpPr>
        <p:spPr>
          <a:xfrm>
            <a:off x="21765974" y="21935182"/>
            <a:ext cx="11381026" cy="1077218"/>
          </a:xfrm>
          <a:prstGeom prst="rect">
            <a:avLst/>
          </a:prstGeom>
          <a:noFill/>
        </p:spPr>
        <p:txBody>
          <a:bodyPr wrap="square" rtlCol="0">
            <a:spAutoFit/>
          </a:bodyPr>
          <a:lstStyle/>
          <a:p>
            <a:pPr algn="ctr"/>
            <a:r>
              <a:rPr lang="en-US" sz="3200" dirty="0">
                <a:latin typeface="Univers-Black" pitchFamily="2" charset="0"/>
              </a:rPr>
              <a:t>Convolutional Neural Network Framework</a:t>
            </a:r>
          </a:p>
          <a:p>
            <a:pPr algn="ctr"/>
            <a:r>
              <a:rPr lang="en-US" sz="3200" dirty="0">
                <a:latin typeface="Univers-Black" pitchFamily="2" charset="0"/>
              </a:rPr>
              <a:t>(Fig. 2)</a:t>
            </a:r>
          </a:p>
        </p:txBody>
      </p:sp>
      <p:sp>
        <p:nvSpPr>
          <p:cNvPr id="34" name="TextBox 33">
            <a:extLst>
              <a:ext uri="{FF2B5EF4-FFF2-40B4-BE49-F238E27FC236}">
                <a16:creationId xmlns:a16="http://schemas.microsoft.com/office/drawing/2014/main" id="{31CD440A-6318-41BD-8D30-E4F475E56744}"/>
              </a:ext>
            </a:extLst>
          </p:cNvPr>
          <p:cNvSpPr txBox="1"/>
          <p:nvPr/>
        </p:nvSpPr>
        <p:spPr>
          <a:xfrm>
            <a:off x="838200" y="30391940"/>
            <a:ext cx="11277600" cy="954107"/>
          </a:xfrm>
          <a:prstGeom prst="rect">
            <a:avLst/>
          </a:prstGeom>
          <a:noFill/>
        </p:spPr>
        <p:txBody>
          <a:bodyPr wrap="square" rtlCol="0">
            <a:spAutoFit/>
          </a:bodyPr>
          <a:lstStyle/>
          <a:p>
            <a:pPr algn="ctr"/>
            <a:r>
              <a:rPr lang="en-US" sz="2800" dirty="0">
                <a:latin typeface="Univers-Black" pitchFamily="2" charset="0"/>
              </a:rPr>
              <a:t>Objects of Interest</a:t>
            </a:r>
          </a:p>
          <a:p>
            <a:pPr algn="ctr"/>
            <a:r>
              <a:rPr lang="en-US" sz="2800" dirty="0">
                <a:latin typeface="Univers-Black" pitchFamily="2" charset="0"/>
              </a:rPr>
              <a:t>(Fig. 1)</a:t>
            </a:r>
          </a:p>
        </p:txBody>
      </p:sp>
      <p:pic>
        <p:nvPicPr>
          <p:cNvPr id="4" name="Picture 3" descr="A view of a city street&#10;&#10;Description automatically generated">
            <a:extLst>
              <a:ext uri="{FF2B5EF4-FFF2-40B4-BE49-F238E27FC236}">
                <a16:creationId xmlns:a16="http://schemas.microsoft.com/office/drawing/2014/main" id="{4C23711B-26AF-4D6A-8E33-98A6747F2EA0}"/>
              </a:ext>
            </a:extLst>
          </p:cNvPr>
          <p:cNvPicPr>
            <a:picLocks noChangeAspect="1"/>
          </p:cNvPicPr>
          <p:nvPr/>
        </p:nvPicPr>
        <p:blipFill>
          <a:blip r:embed="rId7">
            <a:extLst>
              <a:ext uri="{BEBA8EAE-BF5A-486C-A8C5-ECC9F3942E4B}">
                <a14:imgProps xmlns:a14="http://schemas.microsoft.com/office/drawing/2010/main">
                  <a14:imgLayer r:embed="rId8">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3787729" y="14639042"/>
            <a:ext cx="4039215" cy="3029411"/>
          </a:xfrm>
          <a:prstGeom prst="rect">
            <a:avLst/>
          </a:prstGeom>
        </p:spPr>
      </p:pic>
      <p:pic>
        <p:nvPicPr>
          <p:cNvPr id="8" name="Picture 7" descr="A sign on the side of the road&#10;&#10;Description automatically generated">
            <a:extLst>
              <a:ext uri="{FF2B5EF4-FFF2-40B4-BE49-F238E27FC236}">
                <a16:creationId xmlns:a16="http://schemas.microsoft.com/office/drawing/2014/main" id="{FB2B38CF-47CD-4D95-8D14-81A2BCDC0547}"/>
              </a:ext>
            </a:extLst>
          </p:cNvPr>
          <p:cNvPicPr>
            <a:picLocks noChangeAspect="1"/>
          </p:cNvPicPr>
          <p:nvPr/>
        </p:nvPicPr>
        <p:blipFill>
          <a:blip r:embed="rId9">
            <a:extLst>
              <a:ext uri="{BEBA8EAE-BF5A-486C-A8C5-ECC9F3942E4B}">
                <a14:imgProps xmlns:a14="http://schemas.microsoft.com/office/drawing/2010/main">
                  <a14:imgLayer r:embed="rId10">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748514" y="14633857"/>
            <a:ext cx="4039215" cy="3029411"/>
          </a:xfrm>
          <a:prstGeom prst="rect">
            <a:avLst/>
          </a:prstGeom>
        </p:spPr>
      </p:pic>
      <p:pic>
        <p:nvPicPr>
          <p:cNvPr id="6" name="Picture 5" descr="A picture containing sky, outdoor, grass, road&#10;&#10;Description automatically generated">
            <a:extLst>
              <a:ext uri="{FF2B5EF4-FFF2-40B4-BE49-F238E27FC236}">
                <a16:creationId xmlns:a16="http://schemas.microsoft.com/office/drawing/2014/main" id="{C724A743-FB1D-4EBD-B863-2357D877CF1D}"/>
              </a:ext>
            </a:extLst>
          </p:cNvPr>
          <p:cNvPicPr>
            <a:picLocks noChangeAspect="1"/>
          </p:cNvPicPr>
          <p:nvPr/>
        </p:nvPicPr>
        <p:blipFill>
          <a:blip r:embed="rId11">
            <a:extLst>
              <a:ext uri="{BEBA8EAE-BF5A-486C-A8C5-ECC9F3942E4B}">
                <a14:imgProps xmlns:a14="http://schemas.microsoft.com/office/drawing/2010/main">
                  <a14:imgLayer r:embed="rId12">
                    <a14:imgEffect>
                      <a14:saturation sat="1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755132" y="17664715"/>
            <a:ext cx="4039214" cy="3029410"/>
          </a:xfrm>
          <a:prstGeom prst="rect">
            <a:avLst/>
          </a:prstGeom>
        </p:spPr>
      </p:pic>
      <p:sp>
        <p:nvSpPr>
          <p:cNvPr id="36" name="TextBox 35">
            <a:extLst>
              <a:ext uri="{FF2B5EF4-FFF2-40B4-BE49-F238E27FC236}">
                <a16:creationId xmlns:a16="http://schemas.microsoft.com/office/drawing/2014/main" id="{903B24A3-05FA-482A-A6D7-56803AC28D96}"/>
              </a:ext>
            </a:extLst>
          </p:cNvPr>
          <p:cNvSpPr txBox="1"/>
          <p:nvPr/>
        </p:nvSpPr>
        <p:spPr>
          <a:xfrm>
            <a:off x="29767176" y="20704314"/>
            <a:ext cx="3994047" cy="707886"/>
          </a:xfrm>
          <a:prstGeom prst="rect">
            <a:avLst/>
          </a:prstGeom>
          <a:noFill/>
        </p:spPr>
        <p:txBody>
          <a:bodyPr wrap="square" rtlCol="0">
            <a:spAutoFit/>
          </a:bodyPr>
          <a:lstStyle/>
          <a:p>
            <a:pPr algn="ctr"/>
            <a:r>
              <a:rPr lang="en-US" sz="2000" dirty="0">
                <a:latin typeface="Univers-Black" pitchFamily="2" charset="0"/>
              </a:rPr>
              <a:t>Monster Juice Mango Loco (Fig. 6)</a:t>
            </a:r>
          </a:p>
        </p:txBody>
      </p:sp>
      <p:sp>
        <p:nvSpPr>
          <p:cNvPr id="37" name="TextBox 36">
            <a:extLst>
              <a:ext uri="{FF2B5EF4-FFF2-40B4-BE49-F238E27FC236}">
                <a16:creationId xmlns:a16="http://schemas.microsoft.com/office/drawing/2014/main" id="{2EFDA588-D7B6-465B-A540-87673C13A5CF}"/>
              </a:ext>
            </a:extLst>
          </p:cNvPr>
          <p:cNvSpPr txBox="1"/>
          <p:nvPr/>
        </p:nvSpPr>
        <p:spPr>
          <a:xfrm>
            <a:off x="33805774" y="20697548"/>
            <a:ext cx="3994047" cy="707886"/>
          </a:xfrm>
          <a:prstGeom prst="rect">
            <a:avLst/>
          </a:prstGeom>
          <a:noFill/>
        </p:spPr>
        <p:txBody>
          <a:bodyPr wrap="square" rtlCol="0">
            <a:spAutoFit/>
          </a:bodyPr>
          <a:lstStyle/>
          <a:p>
            <a:pPr algn="ctr"/>
            <a:r>
              <a:rPr lang="en-US" sz="2000" dirty="0">
                <a:latin typeface="Univers-Black" pitchFamily="2" charset="0"/>
              </a:rPr>
              <a:t>Monster Juice Mango Loco (Fig. 7)</a:t>
            </a:r>
          </a:p>
        </p:txBody>
      </p:sp>
      <p:sp>
        <p:nvSpPr>
          <p:cNvPr id="38" name="TextBox 37">
            <a:extLst>
              <a:ext uri="{FF2B5EF4-FFF2-40B4-BE49-F238E27FC236}">
                <a16:creationId xmlns:a16="http://schemas.microsoft.com/office/drawing/2014/main" id="{D33A390F-44C8-47C0-BFBD-B5F86B41D04F}"/>
              </a:ext>
            </a:extLst>
          </p:cNvPr>
          <p:cNvSpPr txBox="1"/>
          <p:nvPr/>
        </p:nvSpPr>
        <p:spPr>
          <a:xfrm>
            <a:off x="29755132" y="17160125"/>
            <a:ext cx="4031323"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3)</a:t>
            </a:r>
          </a:p>
        </p:txBody>
      </p:sp>
      <p:sp>
        <p:nvSpPr>
          <p:cNvPr id="40" name="TextBox 39">
            <a:extLst>
              <a:ext uri="{FF2B5EF4-FFF2-40B4-BE49-F238E27FC236}">
                <a16:creationId xmlns:a16="http://schemas.microsoft.com/office/drawing/2014/main" id="{4221B206-0219-48F5-85EC-6252558617D8}"/>
              </a:ext>
            </a:extLst>
          </p:cNvPr>
          <p:cNvSpPr txBox="1"/>
          <p:nvPr/>
        </p:nvSpPr>
        <p:spPr>
          <a:xfrm>
            <a:off x="33798183" y="17160646"/>
            <a:ext cx="4012096"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4)</a:t>
            </a:r>
          </a:p>
        </p:txBody>
      </p:sp>
      <p:pic>
        <p:nvPicPr>
          <p:cNvPr id="11" name="Picture 10" descr="A picture containing outdoor, sky, building, ground&#10;&#10;Description automatically generated">
            <a:extLst>
              <a:ext uri="{FF2B5EF4-FFF2-40B4-BE49-F238E27FC236}">
                <a16:creationId xmlns:a16="http://schemas.microsoft.com/office/drawing/2014/main" id="{DDE5F751-1CA1-41C9-BCB9-82C6CB8D81E4}"/>
              </a:ext>
            </a:extLst>
          </p:cNvPr>
          <p:cNvPicPr>
            <a:picLocks noChangeAspect="1"/>
          </p:cNvPicPr>
          <p:nvPr/>
        </p:nvPicPr>
        <p:blipFill>
          <a:blip r:embed="rId13">
            <a:extLst>
              <a:ext uri="{BEBA8EAE-BF5A-486C-A8C5-ECC9F3942E4B}">
                <a14:imgProps xmlns:a14="http://schemas.microsoft.com/office/drawing/2010/main">
                  <a14:imgLayer r:embed="rId14">
                    <a14:imgEffect>
                      <a14:saturation sat="125000"/>
                    </a14:imgEffect>
                    <a14:imgEffect>
                      <a14:brightnessContrast bright="10000"/>
                    </a14:imgEffect>
                  </a14:imgLayer>
                </a14:imgProps>
              </a:ext>
              <a:ext uri="{28A0092B-C50C-407E-A947-70E740481C1C}">
                <a14:useLocalDpi xmlns:a14="http://schemas.microsoft.com/office/drawing/2010/main" val="0"/>
              </a:ext>
            </a:extLst>
          </a:blip>
          <a:stretch>
            <a:fillRect/>
          </a:stretch>
        </p:blipFill>
        <p:spPr>
          <a:xfrm>
            <a:off x="37828218" y="17660003"/>
            <a:ext cx="4045496" cy="3034122"/>
          </a:xfrm>
          <a:prstGeom prst="rect">
            <a:avLst/>
          </a:prstGeom>
        </p:spPr>
      </p:pic>
      <p:pic>
        <p:nvPicPr>
          <p:cNvPr id="14" name="Picture 13" descr="A picture containing sky, outdoor, road, car&#10;&#10;Description automatically generated">
            <a:extLst>
              <a:ext uri="{FF2B5EF4-FFF2-40B4-BE49-F238E27FC236}">
                <a16:creationId xmlns:a16="http://schemas.microsoft.com/office/drawing/2014/main" id="{3C8B2DDB-2ABD-41B1-A05E-E965A795A396}"/>
              </a:ext>
            </a:extLst>
          </p:cNvPr>
          <p:cNvPicPr>
            <a:picLocks noChangeAspect="1"/>
          </p:cNvPicPr>
          <p:nvPr/>
        </p:nvPicPr>
        <p:blipFill>
          <a:blip r:embed="rId15">
            <a:extLst>
              <a:ext uri="{BEBA8EAE-BF5A-486C-A8C5-ECC9F3942E4B}">
                <a14:imgProps xmlns:a14="http://schemas.microsoft.com/office/drawing/2010/main">
                  <a14:imgLayer r:embed="rId16">
                    <a14:imgEffect>
                      <a14:saturation sat="125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3792692" y="17661528"/>
            <a:ext cx="4043462" cy="3032597"/>
          </a:xfrm>
          <a:prstGeom prst="rect">
            <a:avLst/>
          </a:prstGeom>
        </p:spPr>
      </p:pic>
      <p:pic>
        <p:nvPicPr>
          <p:cNvPr id="43" name="Picture 42" descr="A sign on the side of a road&#10;&#10;Description automatically generated">
            <a:extLst>
              <a:ext uri="{FF2B5EF4-FFF2-40B4-BE49-F238E27FC236}">
                <a16:creationId xmlns:a16="http://schemas.microsoft.com/office/drawing/2014/main" id="{87ED1C7E-324B-44BF-8D34-81F1E5F04736}"/>
              </a:ext>
            </a:extLst>
          </p:cNvPr>
          <p:cNvPicPr>
            <a:picLocks noChangeAspect="1"/>
          </p:cNvPicPr>
          <p:nvPr/>
        </p:nvPicPr>
        <p:blipFill>
          <a:blip r:embed="rId17">
            <a:extLst>
              <a:ext uri="{BEBA8EAE-BF5A-486C-A8C5-ECC9F3942E4B}">
                <a14:imgProps xmlns:a14="http://schemas.microsoft.com/office/drawing/2010/main">
                  <a14:imgLayer r:embed="rId18">
                    <a14:imgEffect>
                      <a14:saturation sat="1250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7816680" y="14633857"/>
            <a:ext cx="4039215" cy="3029411"/>
          </a:xfrm>
          <a:prstGeom prst="rect">
            <a:avLst/>
          </a:prstGeom>
        </p:spPr>
      </p:pic>
      <p:sp>
        <p:nvSpPr>
          <p:cNvPr id="44" name="TextBox 43">
            <a:extLst>
              <a:ext uri="{FF2B5EF4-FFF2-40B4-BE49-F238E27FC236}">
                <a16:creationId xmlns:a16="http://schemas.microsoft.com/office/drawing/2014/main" id="{1C596765-7776-4375-BD89-27445571C8BF}"/>
              </a:ext>
            </a:extLst>
          </p:cNvPr>
          <p:cNvSpPr txBox="1"/>
          <p:nvPr/>
        </p:nvSpPr>
        <p:spPr>
          <a:xfrm>
            <a:off x="37844372" y="20697548"/>
            <a:ext cx="3994047" cy="707886"/>
          </a:xfrm>
          <a:prstGeom prst="rect">
            <a:avLst/>
          </a:prstGeom>
          <a:noFill/>
        </p:spPr>
        <p:txBody>
          <a:bodyPr wrap="square" rtlCol="0">
            <a:spAutoFit/>
          </a:bodyPr>
          <a:lstStyle/>
          <a:p>
            <a:pPr algn="ctr"/>
            <a:r>
              <a:rPr lang="en-US" sz="2000" dirty="0">
                <a:latin typeface="Univers-Black" pitchFamily="2" charset="0"/>
              </a:rPr>
              <a:t>Monster Juice Mango Loco (Fig. 8)</a:t>
            </a:r>
          </a:p>
        </p:txBody>
      </p:sp>
      <p:sp>
        <p:nvSpPr>
          <p:cNvPr id="42" name="TextBox 41">
            <a:extLst>
              <a:ext uri="{FF2B5EF4-FFF2-40B4-BE49-F238E27FC236}">
                <a16:creationId xmlns:a16="http://schemas.microsoft.com/office/drawing/2014/main" id="{C8C3D441-5B25-4984-9E3A-7604704753C5}"/>
              </a:ext>
            </a:extLst>
          </p:cNvPr>
          <p:cNvSpPr txBox="1"/>
          <p:nvPr/>
        </p:nvSpPr>
        <p:spPr>
          <a:xfrm>
            <a:off x="37819489" y="17160125"/>
            <a:ext cx="4029790" cy="369332"/>
          </a:xfrm>
          <a:prstGeom prst="rect">
            <a:avLst/>
          </a:prstGeom>
          <a:noFill/>
        </p:spPr>
        <p:txBody>
          <a:bodyPr wrap="square" rtlCol="0">
            <a:spAutoFit/>
          </a:bodyPr>
          <a:lstStyle/>
          <a:p>
            <a:pPr algn="ctr"/>
            <a:r>
              <a:rPr lang="en-US" sz="1800" dirty="0">
                <a:solidFill>
                  <a:schemeClr val="bg1"/>
                </a:solidFill>
                <a:latin typeface="Univers-Black" pitchFamily="2" charset="0"/>
              </a:rPr>
              <a:t>Arizona Green Tea (Fig. 5)</a:t>
            </a:r>
          </a:p>
        </p:txBody>
      </p:sp>
      <p:pic>
        <p:nvPicPr>
          <p:cNvPr id="16" name="Picture 2" descr="Image result for monster juice">
            <a:extLst>
              <a:ext uri="{FF2B5EF4-FFF2-40B4-BE49-F238E27FC236}">
                <a16:creationId xmlns:a16="http://schemas.microsoft.com/office/drawing/2014/main" id="{6A4965CC-C3D1-47E3-962B-55E85B34DFDD}"/>
              </a:ext>
            </a:extLst>
          </p:cNvPr>
          <p:cNvPicPr>
            <a:picLocks noChangeAspect="1" noChangeArrowheads="1"/>
          </p:cNvPicPr>
          <p:nvPr/>
        </p:nvPicPr>
        <p:blipFill rotWithShape="1">
          <a:blip r:embed="rId19">
            <a:extLst>
              <a:ext uri="{BEBA8EAE-BF5A-486C-A8C5-ECC9F3942E4B}">
                <a14:imgProps xmlns:a14="http://schemas.microsoft.com/office/drawing/2010/main">
                  <a14:imgLayer r:embed="rId20">
                    <a14:imgEffect>
                      <a14:sharpenSoften amount="-15000"/>
                    </a14:imgEffect>
                  </a14:imgLayer>
                </a14:imgProps>
              </a:ext>
              <a:ext uri="{28A0092B-C50C-407E-A947-70E740481C1C}">
                <a14:useLocalDpi xmlns:a14="http://schemas.microsoft.com/office/drawing/2010/main" val="0"/>
              </a:ext>
            </a:extLst>
          </a:blip>
          <a:srcRect l="31823" t="3564" r="31525" b="3812"/>
          <a:stretch/>
        </p:blipFill>
        <p:spPr bwMode="auto">
          <a:xfrm>
            <a:off x="8807665" y="22098000"/>
            <a:ext cx="3308135" cy="83601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a:extLst>
              <a:ext uri="{FF2B5EF4-FFF2-40B4-BE49-F238E27FC236}">
                <a16:creationId xmlns:a16="http://schemas.microsoft.com/office/drawing/2014/main" id="{541BAAAF-BB6A-4813-B27F-0D8E7299666B}"/>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sharpenSoften amount="-5000"/>
                    </a14:imgEffect>
                  </a14:imgLayer>
                </a14:imgProps>
              </a:ext>
              <a:ext uri="{28A0092B-C50C-407E-A947-70E740481C1C}">
                <a14:useLocalDpi xmlns:a14="http://schemas.microsoft.com/office/drawing/2010/main" val="0"/>
              </a:ext>
            </a:extLst>
          </a:blip>
          <a:srcRect l="33021" t="2397" r="32741" b="3734"/>
          <a:stretch/>
        </p:blipFill>
        <p:spPr bwMode="auto">
          <a:xfrm>
            <a:off x="4776542" y="20573046"/>
            <a:ext cx="3605458" cy="98851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rizona green tea can">
            <a:extLst>
              <a:ext uri="{FF2B5EF4-FFF2-40B4-BE49-F238E27FC236}">
                <a16:creationId xmlns:a16="http://schemas.microsoft.com/office/drawing/2014/main" id="{181E7201-481B-47AB-B690-05E902C781BF}"/>
              </a:ext>
            </a:extLst>
          </p:cNvPr>
          <p:cNvPicPr>
            <a:picLocks noChangeAspect="1" noChangeArrowheads="1"/>
          </p:cNvPicPr>
          <p:nvPr/>
        </p:nvPicPr>
        <p:blipFill rotWithShape="1">
          <a:blip r:embed="rId23">
            <a:extLst>
              <a:ext uri="{BEBA8EAE-BF5A-486C-A8C5-ECC9F3942E4B}">
                <a14:imgProps xmlns:a14="http://schemas.microsoft.com/office/drawing/2010/main">
                  <a14:imgLayer r:embed="rId24">
                    <a14:imgEffect>
                      <a14:sharpenSoften amount="-15000"/>
                    </a14:imgEffect>
                    <a14:imgEffect>
                      <a14:saturation sat="125000"/>
                    </a14:imgEffect>
                  </a14:imgLayer>
                </a14:imgProps>
              </a:ext>
              <a:ext uri="{28A0092B-C50C-407E-A947-70E740481C1C}">
                <a14:useLocalDpi xmlns:a14="http://schemas.microsoft.com/office/drawing/2010/main" val="0"/>
              </a:ext>
            </a:extLst>
          </a:blip>
          <a:srcRect l="32469" t="3589" r="32632" b="3709"/>
          <a:stretch/>
        </p:blipFill>
        <p:spPr bwMode="auto">
          <a:xfrm>
            <a:off x="807582" y="20694125"/>
            <a:ext cx="3675809" cy="9764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4246</TotalTime>
  <Words>865</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96</cp:revision>
  <cp:lastPrinted>2005-05-04T14:31:29Z</cp:lastPrinted>
  <dcterms:created xsi:type="dcterms:W3CDTF">2016-12-19T17:37:43Z</dcterms:created>
  <dcterms:modified xsi:type="dcterms:W3CDTF">2019-04-29T04:56:22Z</dcterms:modified>
</cp:coreProperties>
</file>